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6" r:id="rId4"/>
    <p:sldId id="259" r:id="rId5"/>
    <p:sldId id="260" r:id="rId6"/>
    <p:sldId id="291" r:id="rId7"/>
    <p:sldId id="292" r:id="rId8"/>
    <p:sldId id="294" r:id="rId9"/>
    <p:sldId id="297" r:id="rId10"/>
    <p:sldId id="293" r:id="rId11"/>
    <p:sldId id="295" r:id="rId12"/>
    <p:sldId id="296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B1E0D-39C1-413E-AC45-4A4D1873CFFC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D59E3-05DA-4424-B343-1ECB846387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037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81D9-C3B7-F408-9DA9-767570C26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F8484-1B7E-70F6-7A77-007C9886A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28679-EC5F-CFDD-9E96-96D84F7E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7184-6A4E-4B02-B2EC-CE22E7F95FE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C71F-8743-AFE4-CF38-7D04FEA0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640F-FEC3-0D14-B8CF-4E8A29D2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D1AF-4840-449B-A634-EE39FD5D29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73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A1D4-4F94-21F4-1A9E-8C65C211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FC906-C635-DE0F-49A9-F8B409EE8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71304-F898-94CB-B2FB-5CF6B0B9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7184-6A4E-4B02-B2EC-CE22E7F95FE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937BC-14AF-21A5-4278-64BF205D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3E9D6-97D0-8B24-102A-428C6267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D1AF-4840-449B-A634-EE39FD5D29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893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3E1C7-5F3B-D850-402D-C72662669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DE07B-F666-6275-A652-9DF6AB376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10393-CC94-DAF2-3819-A4C7A2B9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7184-6A4E-4B02-B2EC-CE22E7F95FE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EB97E-D7A8-014E-069E-BEFD7990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1C65-66D1-09A6-A434-C20A5079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D1AF-4840-449B-A634-EE39FD5D29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58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4E5E-D9B4-E4E4-7236-9835A491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7F4B-3066-9340-2287-4D87871D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B110C-05CD-EF47-5276-B05164C3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7184-6A4E-4B02-B2EC-CE22E7F95FE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16AB-0646-5305-2E3B-E31113D8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7FC97-0E8B-A918-F055-1E4681C9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D1AF-4840-449B-A634-EE39FD5D29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95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CA9E-B9A9-4756-988A-FC3009E3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C3C9C-BEA4-578E-68E5-E1E86052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76D71-3A34-E294-288F-44484290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7184-6A4E-4B02-B2EC-CE22E7F95FE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70DB8-BE2C-B656-5712-B9976DFD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135DD-45FF-FEC9-DDC5-1C8C5795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D1AF-4840-449B-A634-EE39FD5D29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28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1715-E0EF-7986-A225-BC1B0EB9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C6F33-4645-323B-DCFB-A8966B962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AAA69-7211-FC61-FF4C-9DD59889E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DAD12-5909-21D8-61BA-89EBDA0D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7184-6A4E-4B02-B2EC-CE22E7F95FE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0ECAE-1ED0-93B3-A436-5DE0B8C0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0969-3BEA-D4C9-B6C7-C64A74BF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D1AF-4840-449B-A634-EE39FD5D29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59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871C6-4C16-5C71-A8B4-1E521F12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9A8DE-0F62-5D3F-A439-4606D95CC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BCC9F-15C8-F59B-1F4B-AA693D26F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6262C-027C-9448-98F6-4B2A9A657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63EE9-1D1E-4BB1-6C86-52ECA6DB8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7AD40-3E62-DF94-CB0C-8334697C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7184-6A4E-4B02-B2EC-CE22E7F95FE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669F2-1ECA-2EB7-82B7-8EDE1000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DD215-DDA4-FF73-031F-9334D93B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D1AF-4840-449B-A634-EE39FD5D29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90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CD54F-F29B-2A05-228C-BBBC12D4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77D42-CB3B-D03B-DE88-38C4ED55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7184-6A4E-4B02-B2EC-CE22E7F95FE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1C2C4-BF68-00B0-3464-A52F0E18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71A25-8EBE-D72A-89D6-E216E9F8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D1AF-4840-449B-A634-EE39FD5D29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712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12E81-419F-F91B-D195-5FAFD80E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7184-6A4E-4B02-B2EC-CE22E7F95FE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3ACC8-E2F0-0CB9-6DCC-C101C7E2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5D2E4-5C49-7433-A917-5BE0D044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D1AF-4840-449B-A634-EE39FD5D29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60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BC72-DBA4-90EF-8CEA-06B31718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B6262-F486-069C-2D05-76C3A9012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2E106-6A27-2499-C181-1A753D58D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A790C-F2B5-8395-CCF8-38747311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7184-6A4E-4B02-B2EC-CE22E7F95FE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CC465-87E9-693A-41FE-C6CA60C1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E100C-1CE1-2B05-813B-511926E1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D1AF-4840-449B-A634-EE39FD5D29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077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DD9C-22A9-30B1-0701-6B6DE1A7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90E2B-C7ED-16CB-35DF-79A4C4351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348B2-ED93-6261-1084-EA4557944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5C398-6891-4D94-9CA9-29DA31BC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7184-6A4E-4B02-B2EC-CE22E7F95FE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79DF-39BA-7CD6-54D0-624B234D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1D8E5-7048-5C20-B55E-6F998304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D1AF-4840-449B-A634-EE39FD5D29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193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1A409-8532-516D-69DB-7DB81C41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80725-B069-E696-994B-788C6838A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C0821-4457-7687-EB94-CFBA2F926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7184-6A4E-4B02-B2EC-CE22E7F95FE5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2326E-2978-A6E6-BCD6-66C3E1602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6F199-07BD-2D5E-110A-8BD5CB676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D1AF-4840-449B-A634-EE39FD5D29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984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wordwall.net/play/511/200/183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6804" y="3526536"/>
            <a:ext cx="6764692" cy="1012054"/>
          </a:xfrm>
        </p:spPr>
        <p:txBody>
          <a:bodyPr>
            <a:normAutofit fontScale="90000"/>
          </a:bodyPr>
          <a:lstStyle/>
          <a:p>
            <a:r>
              <a:rPr lang="hr-HR" sz="5400" b="1" dirty="0" err="1"/>
              <a:t>Lesson</a:t>
            </a:r>
            <a:r>
              <a:rPr lang="hr-HR" sz="5400" b="1" dirty="0"/>
              <a:t> 19</a:t>
            </a:r>
            <a:br>
              <a:rPr lang="hr-HR" sz="5400" b="1" dirty="0"/>
            </a:br>
            <a:r>
              <a:rPr lang="hr-HR" sz="5400" b="1" dirty="0" err="1"/>
              <a:t>Getting</a:t>
            </a:r>
            <a:r>
              <a:rPr lang="hr-HR" sz="5400" b="1" dirty="0"/>
              <a:t> </a:t>
            </a:r>
            <a:r>
              <a:rPr lang="hr-HR" sz="5400" b="1" dirty="0" err="1"/>
              <a:t>ready</a:t>
            </a:r>
            <a:r>
              <a:rPr lang="hr-HR" sz="5400" b="1" dirty="0"/>
              <a:t> for a </a:t>
            </a:r>
            <a:r>
              <a:rPr lang="hr-HR" sz="5400" b="1" dirty="0" err="1"/>
              <a:t>trip</a:t>
            </a:r>
            <a:endParaRPr lang="hr-HR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58" y="2305050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UNIT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CDBC30-4965-7E54-4938-882D883760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4862" cy="688295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0A363F-5B7A-E1FE-B035-70D9F0696E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7" y="765584"/>
            <a:ext cx="2820087" cy="53268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1050FEB-092B-401E-A9B0-6BD4AB3A4FEC}"/>
              </a:ext>
            </a:extLst>
          </p:cNvPr>
          <p:cNvSpPr txBox="1">
            <a:spLocks/>
          </p:cNvSpPr>
          <p:nvPr/>
        </p:nvSpPr>
        <p:spPr>
          <a:xfrm>
            <a:off x="5754048" y="156395"/>
            <a:ext cx="6063286" cy="90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 err="1"/>
              <a:t>Listen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A</a:t>
            </a:r>
            <a:r>
              <a:rPr lang="hr-HR" b="1" dirty="0"/>
              <a:t>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9797A78-9428-9A96-BE48-6830E269CED9}"/>
              </a:ext>
            </a:extLst>
          </p:cNvPr>
          <p:cNvSpPr txBox="1">
            <a:spLocks/>
          </p:cNvSpPr>
          <p:nvPr/>
        </p:nvSpPr>
        <p:spPr>
          <a:xfrm>
            <a:off x="5754048" y="2725214"/>
            <a:ext cx="1493092" cy="831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hr-HR" b="1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r-HR" sz="8000" b="1" dirty="0" err="1"/>
              <a:t>Check</a:t>
            </a:r>
            <a:r>
              <a:rPr lang="hr-HR" sz="8000" b="1" dirty="0"/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DCCDBA-3625-1533-3812-469B776BC184}"/>
              </a:ext>
            </a:extLst>
          </p:cNvPr>
          <p:cNvSpPr/>
          <p:nvPr/>
        </p:nvSpPr>
        <p:spPr>
          <a:xfrm>
            <a:off x="1260629" y="1965369"/>
            <a:ext cx="267427" cy="27180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l__19_2_shopping">
            <a:hlinkClick r:id="" action="ppaction://media"/>
            <a:extLst>
              <a:ext uri="{FF2B5EF4-FFF2-40B4-BE49-F238E27FC236}">
                <a16:creationId xmlns:a16="http://schemas.microsoft.com/office/drawing/2014/main" id="{E767CACA-228D-9C45-27CB-17FC93FB9B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1914" y="1914542"/>
            <a:ext cx="487363" cy="48736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D73771B-2251-E6DD-BDD4-9CCC527A5B2C}"/>
              </a:ext>
            </a:extLst>
          </p:cNvPr>
          <p:cNvSpPr/>
          <p:nvPr/>
        </p:nvSpPr>
        <p:spPr>
          <a:xfrm>
            <a:off x="1296687" y="2597163"/>
            <a:ext cx="195309" cy="243956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900C89-4283-A72D-3299-BC6CD65C5F23}"/>
              </a:ext>
            </a:extLst>
          </p:cNvPr>
          <p:cNvSpPr/>
          <p:nvPr/>
        </p:nvSpPr>
        <p:spPr>
          <a:xfrm>
            <a:off x="1268957" y="3013739"/>
            <a:ext cx="223039" cy="243956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C3B25A-620A-1FB6-2F92-D857590B71CE}"/>
              </a:ext>
            </a:extLst>
          </p:cNvPr>
          <p:cNvSpPr/>
          <p:nvPr/>
        </p:nvSpPr>
        <p:spPr>
          <a:xfrm>
            <a:off x="1274494" y="3818153"/>
            <a:ext cx="223040" cy="243956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BBDB1D2-3E10-12DF-BED9-69D2A9EB6C7B}"/>
              </a:ext>
            </a:extLst>
          </p:cNvPr>
          <p:cNvSpPr/>
          <p:nvPr/>
        </p:nvSpPr>
        <p:spPr>
          <a:xfrm>
            <a:off x="1224569" y="4234729"/>
            <a:ext cx="267427" cy="27180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0A26E-DC4B-DCBD-C0ED-1ED95433D643}"/>
              </a:ext>
            </a:extLst>
          </p:cNvPr>
          <p:cNvSpPr txBox="1"/>
          <p:nvPr/>
        </p:nvSpPr>
        <p:spPr>
          <a:xfrm>
            <a:off x="5754048" y="4234729"/>
            <a:ext cx="619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Play a game. </a:t>
            </a:r>
            <a:r>
              <a:rPr lang="hr-HR" sz="2800" dirty="0">
                <a:hlinkClick r:id="rId7"/>
              </a:rPr>
              <a:t>https://wordwall.net/play/511/200/183</a:t>
            </a:r>
            <a:r>
              <a:rPr lang="hr-H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35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85" y="19262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99.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E1A4-5B06-38A4-FAAE-6409FB6E5227}"/>
              </a:ext>
            </a:extLst>
          </p:cNvPr>
          <p:cNvSpPr txBox="1"/>
          <p:nvPr/>
        </p:nvSpPr>
        <p:spPr>
          <a:xfrm>
            <a:off x="5858922" y="432206"/>
            <a:ext cx="59313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Task</a:t>
            </a:r>
            <a:r>
              <a:rPr lang="hr-HR" sz="2600" dirty="0"/>
              <a:t> A.</a:t>
            </a:r>
          </a:p>
          <a:p>
            <a:r>
              <a:rPr lang="hr-HR" sz="2600" dirty="0" err="1"/>
              <a:t>Look</a:t>
            </a:r>
            <a:r>
              <a:rPr lang="hr-HR" sz="2600" dirty="0"/>
              <a:t> at </a:t>
            </a:r>
            <a:r>
              <a:rPr lang="hr-HR" sz="2600" dirty="0" err="1"/>
              <a:t>Task</a:t>
            </a:r>
            <a:r>
              <a:rPr lang="hr-HR" sz="2600" dirty="0"/>
              <a:t> A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Student’s</a:t>
            </a:r>
            <a:r>
              <a:rPr lang="hr-HR" sz="2600" dirty="0"/>
              <a:t> </a:t>
            </a:r>
            <a:r>
              <a:rPr lang="hr-HR" sz="2600" dirty="0" err="1"/>
              <a:t>Book</a:t>
            </a:r>
            <a:r>
              <a:rPr lang="hr-HR" sz="2600" dirty="0"/>
              <a:t> for </a:t>
            </a:r>
            <a:r>
              <a:rPr lang="hr-HR" sz="2600" dirty="0" err="1"/>
              <a:t>help</a:t>
            </a:r>
            <a:r>
              <a:rPr lang="hr-HR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2BD0E3-7E3C-7BAD-E913-7F3714EED190}"/>
              </a:ext>
            </a:extLst>
          </p:cNvPr>
          <p:cNvSpPr txBox="1"/>
          <p:nvPr/>
        </p:nvSpPr>
        <p:spPr>
          <a:xfrm>
            <a:off x="5954044" y="1395201"/>
            <a:ext cx="58128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Check</a:t>
            </a:r>
            <a:r>
              <a:rPr lang="hr-HR" sz="2600" b="1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C3571-0D8B-304F-B59D-1A78F666D3EF}"/>
              </a:ext>
            </a:extLst>
          </p:cNvPr>
          <p:cNvSpPr txBox="1"/>
          <p:nvPr/>
        </p:nvSpPr>
        <p:spPr>
          <a:xfrm>
            <a:off x="6006039" y="6188468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F659F-D1CE-8D63-2845-ABDA5F693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" b="3040"/>
          <a:stretch/>
        </p:blipFill>
        <p:spPr>
          <a:xfrm>
            <a:off x="838200" y="1145219"/>
            <a:ext cx="4233463" cy="5566469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E6E9FE3-E7E4-BB7C-7080-4B8275F00434}"/>
              </a:ext>
            </a:extLst>
          </p:cNvPr>
          <p:cNvSpPr txBox="1">
            <a:spLocks/>
          </p:cNvSpPr>
          <p:nvPr/>
        </p:nvSpPr>
        <p:spPr>
          <a:xfrm>
            <a:off x="5954044" y="2176284"/>
            <a:ext cx="6085223" cy="3140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b="1" dirty="0">
                <a:solidFill>
                  <a:srgbClr val="7030A0"/>
                </a:solidFill>
              </a:rPr>
              <a:t>WRITING BITES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3600" b="1" dirty="0" err="1"/>
              <a:t>We</a:t>
            </a:r>
            <a:r>
              <a:rPr lang="hr-HR" sz="3600" b="1" dirty="0"/>
              <a:t> </a:t>
            </a:r>
            <a:r>
              <a:rPr lang="hr-HR" sz="3600" b="1" dirty="0" err="1"/>
              <a:t>don’t</a:t>
            </a:r>
            <a:r>
              <a:rPr lang="hr-HR" sz="3600" b="1" dirty="0"/>
              <a:t> use A </a:t>
            </a:r>
            <a:r>
              <a:rPr lang="hr-HR" sz="3600" b="1" dirty="0" err="1"/>
              <a:t>in</a:t>
            </a:r>
            <a:r>
              <a:rPr lang="hr-HR" sz="3600" b="1" dirty="0"/>
              <a:t> front </a:t>
            </a:r>
            <a:r>
              <a:rPr lang="hr-HR" sz="3600" b="1" dirty="0" err="1"/>
              <a:t>of</a:t>
            </a:r>
            <a:r>
              <a:rPr lang="hr-HR" sz="3600" b="1" dirty="0"/>
              <a:t> plural </a:t>
            </a:r>
            <a:r>
              <a:rPr lang="hr-HR" sz="3600" b="1" dirty="0" err="1"/>
              <a:t>nouns</a:t>
            </a:r>
            <a:r>
              <a:rPr lang="hr-HR" sz="3600" b="1" dirty="0"/>
              <a:t> </a:t>
            </a:r>
            <a:r>
              <a:rPr lang="hr-HR" sz="3600" b="1" dirty="0" err="1"/>
              <a:t>because</a:t>
            </a:r>
            <a:r>
              <a:rPr lang="hr-HR" sz="3600" b="1" dirty="0"/>
              <a:t> </a:t>
            </a:r>
            <a:r>
              <a:rPr lang="hr-HR" sz="3600" b="1" dirty="0">
                <a:solidFill>
                  <a:srgbClr val="FF0000"/>
                </a:solidFill>
              </a:rPr>
              <a:t>A </a:t>
            </a:r>
            <a:r>
              <a:rPr lang="hr-HR" sz="3600" b="1" dirty="0" err="1">
                <a:solidFill>
                  <a:srgbClr val="FF0000"/>
                </a:solidFill>
              </a:rPr>
              <a:t>or</a:t>
            </a:r>
            <a:r>
              <a:rPr lang="hr-HR" sz="3600" b="1" dirty="0">
                <a:solidFill>
                  <a:srgbClr val="FF0000"/>
                </a:solidFill>
              </a:rPr>
              <a:t> AN </a:t>
            </a:r>
            <a:r>
              <a:rPr lang="hr-HR" sz="3600" b="1" dirty="0" err="1">
                <a:solidFill>
                  <a:srgbClr val="FF0000"/>
                </a:solidFill>
              </a:rPr>
              <a:t>means</a:t>
            </a:r>
            <a:r>
              <a:rPr lang="hr-HR" sz="3600" b="1" dirty="0">
                <a:solidFill>
                  <a:srgbClr val="FF0000"/>
                </a:solidFill>
              </a:rPr>
              <a:t> ONE</a:t>
            </a:r>
            <a:r>
              <a:rPr lang="hr-HR" sz="3600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3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3600" dirty="0"/>
              <a:t>I am </a:t>
            </a:r>
            <a:r>
              <a:rPr lang="hr-HR" sz="3600" dirty="0" err="1"/>
              <a:t>wearing</a:t>
            </a:r>
            <a:r>
              <a:rPr lang="hr-HR" sz="3600" dirty="0"/>
              <a:t> </a:t>
            </a:r>
            <a:r>
              <a:rPr lang="hr-HR" sz="3600" b="1" dirty="0">
                <a:solidFill>
                  <a:srgbClr val="7030A0"/>
                </a:solidFill>
              </a:rPr>
              <a:t>a</a:t>
            </a:r>
            <a:r>
              <a:rPr lang="hr-HR" sz="3600" dirty="0"/>
              <a:t> </a:t>
            </a:r>
            <a:r>
              <a:rPr lang="hr-HR" sz="3600" dirty="0" err="1"/>
              <a:t>skirt</a:t>
            </a:r>
            <a:r>
              <a:rPr lang="hr-HR" sz="3600" dirty="0"/>
              <a:t>. BUT: I </a:t>
            </a:r>
            <a:r>
              <a:rPr lang="hr-HR" sz="3600" dirty="0" err="1"/>
              <a:t>like</a:t>
            </a:r>
            <a:r>
              <a:rPr lang="hr-HR" sz="3600" dirty="0"/>
              <a:t> </a:t>
            </a:r>
            <a:r>
              <a:rPr lang="hr-HR" sz="3600" dirty="0" err="1"/>
              <a:t>wearing</a:t>
            </a:r>
            <a:r>
              <a:rPr lang="hr-HR" sz="3600" dirty="0"/>
              <a:t> </a:t>
            </a:r>
            <a:r>
              <a:rPr lang="hr-HR" sz="3600" dirty="0" err="1"/>
              <a:t>skirts</a:t>
            </a:r>
            <a:r>
              <a:rPr lang="hr-HR" sz="36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3600" dirty="0"/>
              <a:t>I am </a:t>
            </a:r>
            <a:r>
              <a:rPr lang="hr-HR" sz="3600" dirty="0" err="1"/>
              <a:t>wearing</a:t>
            </a:r>
            <a:r>
              <a:rPr lang="hr-HR" sz="3600" dirty="0"/>
              <a:t> </a:t>
            </a:r>
            <a:r>
              <a:rPr lang="hr-HR" sz="3600" dirty="0" err="1"/>
              <a:t>trousers</a:t>
            </a:r>
            <a:r>
              <a:rPr lang="hr-HR" sz="3600" dirty="0"/>
              <a:t>. OR: </a:t>
            </a:r>
            <a:r>
              <a:rPr lang="hr-HR" sz="3600" dirty="0" err="1"/>
              <a:t>I’m</a:t>
            </a:r>
            <a:r>
              <a:rPr lang="hr-HR" sz="3600" dirty="0"/>
              <a:t> </a:t>
            </a:r>
            <a:r>
              <a:rPr lang="hr-HR" sz="3600" dirty="0" err="1"/>
              <a:t>wearing</a:t>
            </a:r>
            <a:r>
              <a:rPr lang="hr-HR" sz="3600" dirty="0"/>
              <a:t> a </a:t>
            </a:r>
            <a:r>
              <a:rPr lang="hr-HR" sz="3600" dirty="0" err="1"/>
              <a:t>pair</a:t>
            </a:r>
            <a:r>
              <a:rPr lang="hr-HR" sz="3600" dirty="0"/>
              <a:t> </a:t>
            </a:r>
            <a:r>
              <a:rPr lang="hr-HR" sz="3600" dirty="0" err="1"/>
              <a:t>of</a:t>
            </a:r>
            <a:r>
              <a:rPr lang="hr-HR" sz="3600" dirty="0"/>
              <a:t> </a:t>
            </a:r>
            <a:r>
              <a:rPr lang="hr-HR" sz="3600" dirty="0" err="1"/>
              <a:t>trousers</a:t>
            </a:r>
            <a:r>
              <a:rPr lang="hr-HR" sz="36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3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3600" b="1" dirty="0"/>
              <a:t>You </a:t>
            </a:r>
            <a:r>
              <a:rPr lang="hr-HR" sz="3600" b="1" dirty="0">
                <a:solidFill>
                  <a:srgbClr val="FF0000"/>
                </a:solidFill>
              </a:rPr>
              <a:t>CAN’T SAY</a:t>
            </a:r>
            <a:r>
              <a:rPr lang="hr-HR" sz="3600" b="1" dirty="0"/>
              <a:t>: </a:t>
            </a:r>
            <a:r>
              <a:rPr lang="hr-HR" sz="3600" dirty="0" err="1"/>
              <a:t>I’m</a:t>
            </a:r>
            <a:r>
              <a:rPr lang="hr-HR" sz="3600" dirty="0"/>
              <a:t> </a:t>
            </a:r>
            <a:r>
              <a:rPr lang="hr-HR" sz="3600" dirty="0" err="1"/>
              <a:t>wearing</a:t>
            </a:r>
            <a:r>
              <a:rPr lang="hr-HR" sz="3600" dirty="0"/>
              <a:t> a </a:t>
            </a:r>
            <a:r>
              <a:rPr lang="hr-HR" sz="3600" dirty="0" err="1"/>
              <a:t>trousers</a:t>
            </a:r>
            <a:r>
              <a:rPr lang="hr-HR" sz="36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F8B9D-1E9A-A375-F1D2-16A3BE977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5" y="1685910"/>
            <a:ext cx="5571763" cy="44261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1D65A-5E2C-0C86-091C-79646E4C06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-62" r="-608" b="1569"/>
          <a:stretch/>
        </p:blipFill>
        <p:spPr>
          <a:xfrm>
            <a:off x="637191" y="2027193"/>
            <a:ext cx="4872024" cy="4035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043193-34D0-1821-5750-E0D3588D3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" y="2027193"/>
            <a:ext cx="5734521" cy="38131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61D5868-5DF6-372D-0059-C9A82E578CF1}"/>
              </a:ext>
            </a:extLst>
          </p:cNvPr>
          <p:cNvSpPr txBox="1"/>
          <p:nvPr/>
        </p:nvSpPr>
        <p:spPr>
          <a:xfrm>
            <a:off x="5998771" y="5752816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Put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correct</a:t>
            </a:r>
            <a:r>
              <a:rPr lang="hr-HR" sz="2800" dirty="0"/>
              <a:t> </a:t>
            </a:r>
            <a:r>
              <a:rPr lang="hr-HR" sz="2800" dirty="0" err="1"/>
              <a:t>article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1.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1397FD-C8A5-C0AC-CAF8-77A41D10A7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23727"/>
          <a:stretch/>
        </p:blipFill>
        <p:spPr>
          <a:xfrm>
            <a:off x="357818" y="4913923"/>
            <a:ext cx="4030127" cy="81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43" y="-4690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99.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72BD0E3-7E3C-7BAD-E913-7F3714EED190}"/>
              </a:ext>
            </a:extLst>
          </p:cNvPr>
          <p:cNvSpPr txBox="1"/>
          <p:nvPr/>
        </p:nvSpPr>
        <p:spPr>
          <a:xfrm>
            <a:off x="6164535" y="2036888"/>
            <a:ext cx="58128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Check</a:t>
            </a:r>
            <a:r>
              <a:rPr lang="hr-HR" sz="2600" b="1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C3571-0D8B-304F-B59D-1A78F666D3EF}"/>
              </a:ext>
            </a:extLst>
          </p:cNvPr>
          <p:cNvSpPr txBox="1"/>
          <p:nvPr/>
        </p:nvSpPr>
        <p:spPr>
          <a:xfrm>
            <a:off x="6164534" y="3637384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class</a:t>
            </a:r>
            <a:r>
              <a:rPr lang="hr-HR" sz="2800" b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F659F-D1CE-8D63-2845-ABDA5F693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" b="3040"/>
          <a:stretch/>
        </p:blipFill>
        <p:spPr>
          <a:xfrm>
            <a:off x="838200" y="1145219"/>
            <a:ext cx="4233463" cy="556646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61D5868-5DF6-372D-0059-C9A82E578CF1}"/>
              </a:ext>
            </a:extLst>
          </p:cNvPr>
          <p:cNvSpPr txBox="1"/>
          <p:nvPr/>
        </p:nvSpPr>
        <p:spPr>
          <a:xfrm>
            <a:off x="6164534" y="2959006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Finish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40E45-0EC8-0886-1F9A-1BB5CC2AF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0" y="2108483"/>
            <a:ext cx="5812845" cy="33903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4F299C-BAA3-3B56-359A-AB1DD52DB14F}"/>
              </a:ext>
            </a:extLst>
          </p:cNvPr>
          <p:cNvSpPr txBox="1"/>
          <p:nvPr/>
        </p:nvSpPr>
        <p:spPr>
          <a:xfrm>
            <a:off x="6164535" y="1500085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Put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correct</a:t>
            </a:r>
            <a:r>
              <a:rPr lang="hr-HR" sz="2800" dirty="0"/>
              <a:t> </a:t>
            </a:r>
            <a:r>
              <a:rPr lang="hr-HR" sz="2800" dirty="0" err="1"/>
              <a:t>article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1.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9E6F24-77E5-3AB7-5B29-693A09DC1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3" y="2328104"/>
            <a:ext cx="4638800" cy="13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CFC0-A828-4523-FF72-AE42C429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/>
              <a:t>Do </a:t>
            </a:r>
            <a:r>
              <a:rPr lang="hr-HR" sz="3200" b="1" dirty="0" err="1"/>
              <a:t>you</a:t>
            </a:r>
            <a:r>
              <a:rPr lang="hr-HR" sz="3200" b="1" dirty="0"/>
              <a:t> </a:t>
            </a:r>
            <a:r>
              <a:rPr lang="hr-HR" sz="3200" b="1" dirty="0" err="1"/>
              <a:t>travel</a:t>
            </a:r>
            <a:r>
              <a:rPr lang="hr-HR" sz="3200" b="1" dirty="0"/>
              <a:t> </a:t>
            </a:r>
            <a:r>
              <a:rPr lang="hr-HR" sz="3200" b="1" dirty="0" err="1"/>
              <a:t>often</a:t>
            </a:r>
            <a:r>
              <a:rPr lang="hr-HR" sz="3200" b="1" dirty="0"/>
              <a:t>?</a:t>
            </a:r>
            <a:br>
              <a:rPr lang="hr-HR" sz="3200" b="1" dirty="0"/>
            </a:br>
            <a:r>
              <a:rPr lang="hr-HR" sz="3200" b="1" dirty="0"/>
              <a:t>How </a:t>
            </a:r>
            <a:r>
              <a:rPr lang="hr-HR" sz="3200" b="1" dirty="0" err="1"/>
              <a:t>often</a:t>
            </a:r>
            <a:r>
              <a:rPr lang="hr-HR" sz="3200" b="1" dirty="0"/>
              <a:t> </a:t>
            </a:r>
            <a:r>
              <a:rPr lang="hr-HR" sz="3200" b="1" dirty="0" err="1"/>
              <a:t>would</a:t>
            </a:r>
            <a:r>
              <a:rPr lang="hr-HR" sz="3200" b="1" dirty="0"/>
              <a:t> </a:t>
            </a:r>
            <a:r>
              <a:rPr lang="hr-HR" sz="3200" b="1" dirty="0" err="1"/>
              <a:t>you</a:t>
            </a:r>
            <a:r>
              <a:rPr lang="hr-HR" sz="3200" b="1" dirty="0"/>
              <a:t> </a:t>
            </a:r>
            <a:r>
              <a:rPr lang="hr-HR" sz="3200" b="1" dirty="0" err="1"/>
              <a:t>like</a:t>
            </a:r>
            <a:r>
              <a:rPr lang="hr-HR" sz="3200" b="1" dirty="0"/>
              <a:t> to </a:t>
            </a:r>
            <a:r>
              <a:rPr lang="hr-HR" sz="3200" b="1" dirty="0" err="1"/>
              <a:t>travel</a:t>
            </a:r>
            <a:r>
              <a:rPr lang="hr-HR" sz="3200" b="1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6A5017-A471-B085-DCDB-97E747305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4" y="14942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How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pack</a:t>
            </a:r>
            <a:r>
              <a:rPr lang="hr-HR" dirty="0"/>
              <a:t> a </a:t>
            </a:r>
            <a:r>
              <a:rPr lang="hr-HR" dirty="0" err="1"/>
              <a:t>suitcase</a:t>
            </a:r>
            <a:r>
              <a:rPr lang="hr-HR" dirty="0"/>
              <a:t>?</a:t>
            </a:r>
          </a:p>
          <a:p>
            <a:pPr marL="0" indent="0">
              <a:buNone/>
            </a:pPr>
            <a:r>
              <a:rPr lang="hr-HR" dirty="0"/>
              <a:t>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a </a:t>
            </a:r>
            <a:r>
              <a:rPr lang="hr-HR" dirty="0" err="1"/>
              <a:t>packing</a:t>
            </a:r>
            <a:r>
              <a:rPr lang="hr-HR" dirty="0"/>
              <a:t> list?</a:t>
            </a:r>
          </a:p>
          <a:p>
            <a:pPr marL="0" indent="0">
              <a:buNone/>
            </a:pPr>
            <a:r>
              <a:rPr lang="hr-HR" dirty="0" err="1"/>
              <a:t>What’s</a:t>
            </a:r>
            <a:r>
              <a:rPr lang="hr-HR" dirty="0"/>
              <a:t> on </a:t>
            </a:r>
            <a:r>
              <a:rPr lang="hr-HR" dirty="0" err="1"/>
              <a:t>your</a:t>
            </a:r>
            <a:r>
              <a:rPr lang="hr-HR" dirty="0"/>
              <a:t> list?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E75A5-A2FE-80F7-5E66-8932532E4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3755" r="8031" b="5308"/>
          <a:stretch/>
        </p:blipFill>
        <p:spPr>
          <a:xfrm>
            <a:off x="1109709" y="3506680"/>
            <a:ext cx="2707689" cy="3275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0D773D-6020-78C4-6A78-81E0040C1341}"/>
              </a:ext>
            </a:extLst>
          </p:cNvPr>
          <p:cNvSpPr txBox="1"/>
          <p:nvPr/>
        </p:nvSpPr>
        <p:spPr>
          <a:xfrm>
            <a:off x="5113538" y="1596505"/>
            <a:ext cx="679067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Are </a:t>
            </a:r>
            <a:r>
              <a:rPr lang="hr-HR" sz="2800" dirty="0" err="1"/>
              <a:t>any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following</a:t>
            </a:r>
            <a:r>
              <a:rPr lang="hr-HR" sz="2800" dirty="0"/>
              <a:t> </a:t>
            </a:r>
            <a:r>
              <a:rPr lang="hr-HR" sz="2800" dirty="0" err="1"/>
              <a:t>words</a:t>
            </a:r>
            <a:r>
              <a:rPr lang="hr-HR" sz="2800" dirty="0"/>
              <a:t> on </a:t>
            </a:r>
            <a:r>
              <a:rPr lang="hr-HR" sz="2800" dirty="0" err="1"/>
              <a:t>your</a:t>
            </a:r>
            <a:r>
              <a:rPr lang="hr-HR" sz="2800" dirty="0"/>
              <a:t> list?</a:t>
            </a:r>
          </a:p>
          <a:p>
            <a:endParaRPr lang="hr-HR" sz="2500" b="1" dirty="0">
              <a:solidFill>
                <a:srgbClr val="7030A0"/>
              </a:solidFill>
            </a:endParaRPr>
          </a:p>
          <a:p>
            <a:r>
              <a:rPr lang="hr-HR" sz="2500" b="1" dirty="0">
                <a:solidFill>
                  <a:srgbClr val="7030A0"/>
                </a:solidFill>
              </a:rPr>
              <a:t>T-</a:t>
            </a:r>
            <a:r>
              <a:rPr lang="hr-HR" sz="2500" b="1" dirty="0" err="1">
                <a:solidFill>
                  <a:srgbClr val="7030A0"/>
                </a:solidFill>
              </a:rPr>
              <a:t>shirt</a:t>
            </a:r>
            <a:r>
              <a:rPr lang="hr-HR" sz="2500" b="1" dirty="0">
                <a:solidFill>
                  <a:srgbClr val="7030A0"/>
                </a:solidFill>
              </a:rPr>
              <a:t>		</a:t>
            </a:r>
            <a:r>
              <a:rPr lang="hr-HR" sz="2500" b="1" dirty="0" err="1">
                <a:solidFill>
                  <a:srgbClr val="7030A0"/>
                </a:solidFill>
              </a:rPr>
              <a:t>underwear</a:t>
            </a:r>
            <a:r>
              <a:rPr lang="hr-HR" sz="2500" b="1" dirty="0">
                <a:solidFill>
                  <a:srgbClr val="7030A0"/>
                </a:solidFill>
              </a:rPr>
              <a:t> </a:t>
            </a:r>
          </a:p>
          <a:p>
            <a:r>
              <a:rPr lang="hr-HR" sz="2500" b="1" dirty="0" err="1">
                <a:solidFill>
                  <a:srgbClr val="7030A0"/>
                </a:solidFill>
              </a:rPr>
              <a:t>trainers</a:t>
            </a:r>
            <a:r>
              <a:rPr lang="hr-HR" sz="2500" b="1" dirty="0">
                <a:solidFill>
                  <a:srgbClr val="7030A0"/>
                </a:solidFill>
              </a:rPr>
              <a:t> 	</a:t>
            </a:r>
            <a:r>
              <a:rPr lang="hr-HR" sz="2500" b="1" dirty="0" err="1">
                <a:solidFill>
                  <a:srgbClr val="7030A0"/>
                </a:solidFill>
              </a:rPr>
              <a:t>pullover</a:t>
            </a:r>
            <a:r>
              <a:rPr lang="hr-HR" sz="2500" b="1" dirty="0">
                <a:solidFill>
                  <a:srgbClr val="7030A0"/>
                </a:solidFill>
              </a:rPr>
              <a:t> </a:t>
            </a:r>
          </a:p>
          <a:p>
            <a:r>
              <a:rPr lang="hr-HR" sz="2500" b="1" dirty="0" err="1">
                <a:solidFill>
                  <a:srgbClr val="7030A0"/>
                </a:solidFill>
              </a:rPr>
              <a:t>flip-flops</a:t>
            </a:r>
            <a:r>
              <a:rPr lang="hr-HR" sz="2500" b="1" dirty="0">
                <a:solidFill>
                  <a:srgbClr val="7030A0"/>
                </a:solidFill>
              </a:rPr>
              <a:t>	bikini </a:t>
            </a:r>
          </a:p>
          <a:p>
            <a:r>
              <a:rPr lang="hr-HR" sz="2500" b="1" dirty="0">
                <a:solidFill>
                  <a:srgbClr val="7030A0"/>
                </a:solidFill>
              </a:rPr>
              <a:t>anorak		</a:t>
            </a:r>
            <a:r>
              <a:rPr lang="hr-HR" sz="2500" b="1" dirty="0" err="1">
                <a:solidFill>
                  <a:srgbClr val="7030A0"/>
                </a:solidFill>
              </a:rPr>
              <a:t>camera</a:t>
            </a:r>
            <a:endParaRPr lang="hr-HR" sz="2500" b="1" dirty="0">
              <a:solidFill>
                <a:srgbClr val="7030A0"/>
              </a:solidFill>
            </a:endParaRPr>
          </a:p>
          <a:p>
            <a:r>
              <a:rPr lang="hr-HR" sz="2500" b="1" dirty="0" err="1">
                <a:solidFill>
                  <a:srgbClr val="7030A0"/>
                </a:solidFill>
              </a:rPr>
              <a:t>toothbrush</a:t>
            </a:r>
            <a:r>
              <a:rPr lang="hr-HR" sz="2500" b="1" dirty="0">
                <a:solidFill>
                  <a:srgbClr val="7030A0"/>
                </a:solidFill>
              </a:rPr>
              <a:t> 	</a:t>
            </a:r>
            <a:r>
              <a:rPr lang="hr-HR" sz="2500" b="1" dirty="0" err="1">
                <a:solidFill>
                  <a:srgbClr val="7030A0"/>
                </a:solidFill>
              </a:rPr>
              <a:t>elastic</a:t>
            </a:r>
            <a:r>
              <a:rPr lang="hr-HR" sz="2500" b="1" dirty="0">
                <a:solidFill>
                  <a:srgbClr val="7030A0"/>
                </a:solidFill>
              </a:rPr>
              <a:t> </a:t>
            </a:r>
            <a:r>
              <a:rPr lang="hr-HR" sz="2500" b="1" dirty="0" err="1">
                <a:solidFill>
                  <a:srgbClr val="7030A0"/>
                </a:solidFill>
              </a:rPr>
              <a:t>bands</a:t>
            </a:r>
            <a:endParaRPr lang="hr-HR" sz="2500" b="1" dirty="0">
              <a:solidFill>
                <a:srgbClr val="7030A0"/>
              </a:solidFill>
            </a:endParaRPr>
          </a:p>
          <a:p>
            <a:r>
              <a:rPr lang="hr-HR" sz="2500" b="1" dirty="0">
                <a:solidFill>
                  <a:srgbClr val="7030A0"/>
                </a:solidFill>
              </a:rPr>
              <a:t>jeans		</a:t>
            </a:r>
            <a:r>
              <a:rPr lang="hr-HR" sz="2500" b="1" dirty="0" err="1">
                <a:solidFill>
                  <a:srgbClr val="7030A0"/>
                </a:solidFill>
              </a:rPr>
              <a:t>socks</a:t>
            </a:r>
            <a:r>
              <a:rPr lang="hr-HR" sz="2500" b="1" dirty="0">
                <a:solidFill>
                  <a:srgbClr val="7030A0"/>
                </a:solidFill>
              </a:rPr>
              <a:t>		</a:t>
            </a:r>
          </a:p>
          <a:p>
            <a:r>
              <a:rPr lang="hr-HR" sz="2500" b="1" dirty="0" err="1">
                <a:solidFill>
                  <a:srgbClr val="7030A0"/>
                </a:solidFill>
              </a:rPr>
              <a:t>cardigan</a:t>
            </a:r>
            <a:r>
              <a:rPr lang="hr-HR" sz="2500" b="1" dirty="0">
                <a:solidFill>
                  <a:srgbClr val="7030A0"/>
                </a:solidFill>
              </a:rPr>
              <a:t>	 </a:t>
            </a:r>
            <a:r>
              <a:rPr lang="hr-HR" sz="2500" b="1" dirty="0" err="1">
                <a:solidFill>
                  <a:srgbClr val="7030A0"/>
                </a:solidFill>
              </a:rPr>
              <a:t>Doc</a:t>
            </a:r>
            <a:r>
              <a:rPr lang="hr-HR" sz="2500" b="1" dirty="0">
                <a:solidFill>
                  <a:srgbClr val="7030A0"/>
                </a:solidFill>
              </a:rPr>
              <a:t> </a:t>
            </a:r>
            <a:r>
              <a:rPr lang="hr-HR" sz="2500" b="1" dirty="0" err="1">
                <a:solidFill>
                  <a:srgbClr val="7030A0"/>
                </a:solidFill>
              </a:rPr>
              <a:t>Martens</a:t>
            </a:r>
            <a:endParaRPr lang="hr-HR" sz="2500" b="1" dirty="0">
              <a:solidFill>
                <a:srgbClr val="7030A0"/>
              </a:solidFill>
            </a:endParaRPr>
          </a:p>
          <a:p>
            <a:r>
              <a:rPr lang="hr-HR" sz="2500" b="1" dirty="0" err="1">
                <a:solidFill>
                  <a:srgbClr val="7030A0"/>
                </a:solidFill>
              </a:rPr>
              <a:t>shorts</a:t>
            </a:r>
            <a:r>
              <a:rPr lang="hr-HR" sz="2500" b="1" dirty="0">
                <a:solidFill>
                  <a:srgbClr val="7030A0"/>
                </a:solidFill>
              </a:rPr>
              <a:t>		</a:t>
            </a:r>
            <a:r>
              <a:rPr lang="hr-HR" sz="2500" b="1" dirty="0" err="1">
                <a:solidFill>
                  <a:srgbClr val="7030A0"/>
                </a:solidFill>
              </a:rPr>
              <a:t>wellies</a:t>
            </a:r>
            <a:endParaRPr lang="hr-HR" sz="2500" b="1" dirty="0">
              <a:solidFill>
                <a:srgbClr val="7030A0"/>
              </a:solidFill>
            </a:endParaRPr>
          </a:p>
          <a:p>
            <a:r>
              <a:rPr lang="hr-HR" sz="2500" b="1" dirty="0" err="1">
                <a:solidFill>
                  <a:srgbClr val="7030A0"/>
                </a:solidFill>
              </a:rPr>
              <a:t>hairbrush</a:t>
            </a:r>
            <a:r>
              <a:rPr lang="hr-HR" sz="2500" b="1" dirty="0">
                <a:solidFill>
                  <a:srgbClr val="7030A0"/>
                </a:solidFill>
              </a:rPr>
              <a:t>	lip </a:t>
            </a:r>
            <a:r>
              <a:rPr lang="hr-HR" sz="2500" b="1" dirty="0" err="1">
                <a:solidFill>
                  <a:srgbClr val="7030A0"/>
                </a:solidFill>
              </a:rPr>
              <a:t>gloss</a:t>
            </a:r>
            <a:r>
              <a:rPr lang="hr-HR" sz="2500" b="1" dirty="0">
                <a:solidFill>
                  <a:srgbClr val="7030A0"/>
                </a:solidFill>
              </a:rPr>
              <a:t> 	</a:t>
            </a:r>
          </a:p>
          <a:p>
            <a:r>
              <a:rPr lang="hr-HR" sz="2500" b="1" dirty="0" err="1">
                <a:solidFill>
                  <a:srgbClr val="7030A0"/>
                </a:solidFill>
              </a:rPr>
              <a:t>battery</a:t>
            </a:r>
            <a:r>
              <a:rPr lang="hr-HR" sz="2500" b="1" dirty="0">
                <a:solidFill>
                  <a:srgbClr val="7030A0"/>
                </a:solidFill>
              </a:rPr>
              <a:t> </a:t>
            </a:r>
            <a:r>
              <a:rPr lang="hr-HR" sz="2500" b="1" dirty="0" err="1">
                <a:solidFill>
                  <a:srgbClr val="7030A0"/>
                </a:solidFill>
              </a:rPr>
              <a:t>charger</a:t>
            </a:r>
            <a:endParaRPr lang="hr-HR" sz="2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EEDF94-7E7E-A328-1970-7B545531BC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15959" cy="6858000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27BDB7-3C8E-B56C-1A34-BFE34A988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7849" y="206375"/>
            <a:ext cx="6408991" cy="179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Williams are going to Scotland. Emma is writing a list of things to take with her.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Match the items on the list with the pictures.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2E1DB-719D-4ADF-5B6C-44F6950F9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46" y="1103312"/>
            <a:ext cx="3914935" cy="41490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942B25-7A12-FB15-024D-B1484FE8D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0" y="1103312"/>
            <a:ext cx="1211685" cy="42066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9DE8DA80-7454-F316-ACEE-7676FFB31B8E}"/>
              </a:ext>
            </a:extLst>
          </p:cNvPr>
          <p:cNvSpPr txBox="1">
            <a:spLocks/>
          </p:cNvSpPr>
          <p:nvPr/>
        </p:nvSpPr>
        <p:spPr>
          <a:xfrm>
            <a:off x="5657849" y="2228880"/>
            <a:ext cx="1571625" cy="58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2584E6-6DFF-855E-CADA-8C3D7B1F7F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/>
          <a:stretch/>
        </p:blipFill>
        <p:spPr>
          <a:xfrm>
            <a:off x="125159" y="1126854"/>
            <a:ext cx="1071156" cy="41254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5A0C88-0C1D-333D-93B2-5B23EDC435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" y="1806751"/>
            <a:ext cx="5335668" cy="346912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BF4543E3-C66B-935E-688E-B49B01FBAD00}"/>
              </a:ext>
            </a:extLst>
          </p:cNvPr>
          <p:cNvSpPr txBox="1">
            <a:spLocks/>
          </p:cNvSpPr>
          <p:nvPr/>
        </p:nvSpPr>
        <p:spPr>
          <a:xfrm>
            <a:off x="5657849" y="2850608"/>
            <a:ext cx="5219700" cy="58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Sort out the items into 4 groups.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7CB8A820-536E-E023-B1F1-D6A19462C5AA}"/>
              </a:ext>
            </a:extLst>
          </p:cNvPr>
          <p:cNvSpPr txBox="1">
            <a:spLocks/>
          </p:cNvSpPr>
          <p:nvPr/>
        </p:nvSpPr>
        <p:spPr>
          <a:xfrm>
            <a:off x="5674878" y="3414542"/>
            <a:ext cx="1571625" cy="58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017A4DA-6DFD-C132-EF06-F3330DE8B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3" y="2838704"/>
            <a:ext cx="1310754" cy="6782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E5C8D4-A9C4-37B7-3BF7-D53CC7C45D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00" y="2751951"/>
            <a:ext cx="883997" cy="22099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614032-C9BB-793F-89DB-3BF7BB1756B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1"/>
          <a:stretch/>
        </p:blipFill>
        <p:spPr>
          <a:xfrm>
            <a:off x="2757485" y="2793458"/>
            <a:ext cx="883997" cy="12421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3852A1-C331-D1A6-6568-F06761D249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38" y="2850608"/>
            <a:ext cx="1417443" cy="4496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5ECB61-D3B7-E616-6C7C-1343C0D170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" y="928746"/>
            <a:ext cx="5335668" cy="51763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FA548608-1F7A-FA9C-3BE7-AF6F0AA67314}"/>
              </a:ext>
            </a:extLst>
          </p:cNvPr>
          <p:cNvSpPr txBox="1">
            <a:spLocks/>
          </p:cNvSpPr>
          <p:nvPr/>
        </p:nvSpPr>
        <p:spPr>
          <a:xfrm>
            <a:off x="5657849" y="4235458"/>
            <a:ext cx="6247105" cy="797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Read the sentences below. </a:t>
            </a:r>
            <a:r>
              <a:rPr lang="hr-HR" dirty="0"/>
              <a:t>M</a:t>
            </a:r>
            <a:r>
              <a:rPr lang="en-US" dirty="0" err="1"/>
              <a:t>atch</a:t>
            </a:r>
            <a:r>
              <a:rPr lang="en-US" dirty="0"/>
              <a:t> them</a:t>
            </a:r>
            <a:r>
              <a:rPr lang="hr-HR" dirty="0"/>
              <a:t>.</a:t>
            </a:r>
            <a:r>
              <a:rPr lang="en-US" dirty="0"/>
              <a:t> 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45142DCF-4CC9-9D58-4FC5-1098055FAE8D}"/>
              </a:ext>
            </a:extLst>
          </p:cNvPr>
          <p:cNvSpPr txBox="1">
            <a:spLocks/>
          </p:cNvSpPr>
          <p:nvPr/>
        </p:nvSpPr>
        <p:spPr>
          <a:xfrm>
            <a:off x="5657850" y="5597328"/>
            <a:ext cx="3358258" cy="48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Listen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pic>
        <p:nvPicPr>
          <p:cNvPr id="36" name="l__19_1_getting_ready_for_a_trip">
            <a:hlinkClick r:id="" action="ppaction://media"/>
            <a:extLst>
              <a:ext uri="{FF2B5EF4-FFF2-40B4-BE49-F238E27FC236}">
                <a16:creationId xmlns:a16="http://schemas.microsoft.com/office/drawing/2014/main" id="{87000AC5-404F-34B9-82A3-726B9A935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52643" y="5630487"/>
            <a:ext cx="487363" cy="4873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8AAA28D-A696-0696-4E28-48EC3F5C07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0" y="3973042"/>
            <a:ext cx="675058" cy="18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7071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17A22E-8A0F-8C66-B06A-4F52343B02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"/>
          <a:stretch/>
        </p:blipFill>
        <p:spPr>
          <a:xfrm>
            <a:off x="0" y="0"/>
            <a:ext cx="5122416" cy="685614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0DFE9-CF74-2303-219F-63F9ED74E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5003" y="242168"/>
            <a:ext cx="5963576" cy="3103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600" dirty="0" err="1"/>
              <a:t>Translate</a:t>
            </a:r>
            <a:r>
              <a:rPr lang="hr-HR" sz="2600" dirty="0"/>
              <a:t>:</a:t>
            </a:r>
          </a:p>
          <a:p>
            <a:pPr marL="0" indent="0">
              <a:buNone/>
            </a:pPr>
            <a:r>
              <a:rPr lang="hr-HR" sz="2600" dirty="0"/>
              <a:t>c</a:t>
            </a:r>
            <a:r>
              <a:rPr lang="en-US" sz="2600" dirty="0" err="1"/>
              <a:t>ontract</a:t>
            </a:r>
            <a:r>
              <a:rPr lang="hr-HR" sz="2600" dirty="0"/>
              <a:t> – </a:t>
            </a:r>
            <a:r>
              <a:rPr lang="hr-HR" sz="2600" dirty="0">
                <a:solidFill>
                  <a:schemeClr val="accent1"/>
                </a:solidFill>
              </a:rPr>
              <a:t>ugovor</a:t>
            </a:r>
            <a:r>
              <a:rPr lang="hr-HR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sign a contract </a:t>
            </a:r>
            <a:r>
              <a:rPr lang="hr-HR" sz="2600" dirty="0"/>
              <a:t>– </a:t>
            </a:r>
            <a:r>
              <a:rPr lang="hr-HR" sz="2600" dirty="0">
                <a:solidFill>
                  <a:schemeClr val="accent1"/>
                </a:solidFill>
              </a:rPr>
              <a:t>potpisati/sklopiti ugovor</a:t>
            </a:r>
          </a:p>
          <a:p>
            <a:pPr marL="0" indent="0">
              <a:buNone/>
            </a:pPr>
            <a:r>
              <a:rPr lang="en-US" sz="2600" dirty="0"/>
              <a:t>stick to the rules/a contract </a:t>
            </a:r>
            <a:endParaRPr lang="hr-HR" sz="2600" dirty="0"/>
          </a:p>
          <a:p>
            <a:pPr marL="0" indent="0">
              <a:buNone/>
            </a:pPr>
            <a:r>
              <a:rPr lang="hr-HR" sz="2600" dirty="0"/>
              <a:t>           – </a:t>
            </a:r>
            <a:r>
              <a:rPr lang="hr-HR" sz="2600" dirty="0">
                <a:solidFill>
                  <a:schemeClr val="accent1"/>
                </a:solidFill>
              </a:rPr>
              <a:t>poštivati pravila/držati se ugovora</a:t>
            </a:r>
          </a:p>
          <a:p>
            <a:pPr marL="0" indent="0">
              <a:buNone/>
            </a:pPr>
            <a:r>
              <a:rPr lang="en-US" sz="2600" dirty="0"/>
              <a:t>break a rule/a contract</a:t>
            </a:r>
            <a:r>
              <a:rPr lang="hr-HR" sz="2600" dirty="0"/>
              <a:t> </a:t>
            </a:r>
          </a:p>
          <a:p>
            <a:pPr marL="0" indent="0">
              <a:buNone/>
            </a:pPr>
            <a:r>
              <a:rPr lang="hr-HR" sz="2600" dirty="0"/>
              <a:t>           – </a:t>
            </a:r>
            <a:r>
              <a:rPr lang="hr-HR" sz="2600" dirty="0">
                <a:solidFill>
                  <a:schemeClr val="accent1"/>
                </a:solidFill>
              </a:rPr>
              <a:t>prekršiti pravila/ ugovor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2B611-8447-4859-1EFA-F4B90F306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6"/>
          <a:stretch/>
        </p:blipFill>
        <p:spPr>
          <a:xfrm>
            <a:off x="62323" y="1033172"/>
            <a:ext cx="5616427" cy="47897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209AA7-092E-C674-E524-8A7AAE49B4FF}"/>
              </a:ext>
            </a:extLst>
          </p:cNvPr>
          <p:cNvSpPr txBox="1">
            <a:spLocks/>
          </p:cNvSpPr>
          <p:nvPr/>
        </p:nvSpPr>
        <p:spPr>
          <a:xfrm>
            <a:off x="6096000" y="3740108"/>
            <a:ext cx="5963576" cy="1379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Do you make similar promises? </a:t>
            </a:r>
            <a:endParaRPr lang="hr-HR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Do you stick to them? </a:t>
            </a:r>
            <a:endParaRPr lang="hr-HR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Do you ever break them?</a:t>
            </a:r>
          </a:p>
        </p:txBody>
      </p:sp>
    </p:spTree>
    <p:extLst>
      <p:ext uri="{BB962C8B-B14F-4D97-AF65-F5344CB8AC3E}">
        <p14:creationId xmlns:p14="http://schemas.microsoft.com/office/powerpoint/2010/main" val="3638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17A22E-8A0F-8C66-B06A-4F52343B02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"/>
          <a:stretch/>
        </p:blipFill>
        <p:spPr>
          <a:xfrm>
            <a:off x="0" y="0"/>
            <a:ext cx="5122416" cy="685614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8F9B1-7CF4-8FE8-09CF-194E1936D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115"/>
            <a:ext cx="5776457" cy="22404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8B42-1E85-E7A9-3355-E9B8C6894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4413" y="103303"/>
            <a:ext cx="6246068" cy="63862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b="1" dirty="0">
                <a:solidFill>
                  <a:srgbClr val="FFC000"/>
                </a:solidFill>
              </a:rPr>
              <a:t>LANGUAGE FOCUS </a:t>
            </a:r>
          </a:p>
          <a:p>
            <a:pPr marL="0" indent="0" algn="just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- possible future events and promises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00B050"/>
                </a:solidFill>
              </a:rPr>
              <a:t>WILL + INFINITIVE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00B050"/>
                </a:solidFill>
              </a:rPr>
              <a:t>WON’T + INFINITIVE</a:t>
            </a:r>
          </a:p>
          <a:p>
            <a:pPr marL="0" indent="0" algn="ctr">
              <a:buNone/>
            </a:pPr>
            <a:endParaRPr lang="en-US" sz="26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highlight>
                  <a:srgbClr val="FFFF00"/>
                </a:highlight>
              </a:rPr>
              <a:t>I</a:t>
            </a:r>
            <a:r>
              <a:rPr lang="en-US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’ll</a:t>
            </a:r>
            <a:r>
              <a:rPr lang="en-US" sz="2600" b="1" dirty="0">
                <a:highlight>
                  <a:srgbClr val="FFFF00"/>
                </a:highlight>
              </a:rPr>
              <a:t> </a:t>
            </a:r>
            <a:r>
              <a:rPr lang="en-US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come</a:t>
            </a:r>
            <a:r>
              <a:rPr lang="en-US" sz="2600" b="1" dirty="0">
                <a:highlight>
                  <a:srgbClr val="FFFF00"/>
                </a:highlight>
              </a:rPr>
              <a:t> on time.</a:t>
            </a:r>
          </a:p>
          <a:p>
            <a:pPr marL="0" indent="0" algn="just">
              <a:buNone/>
            </a:pPr>
            <a:endParaRPr lang="en-US" sz="2600" b="1" dirty="0"/>
          </a:p>
          <a:p>
            <a:pPr>
              <a:buFontTx/>
              <a:buChar char="-"/>
            </a:pPr>
            <a:r>
              <a:rPr lang="en-US" sz="2600" b="1" dirty="0"/>
              <a:t>possible </a:t>
            </a:r>
            <a:r>
              <a:rPr lang="en-US" sz="2600" b="1" u="sng" dirty="0">
                <a:solidFill>
                  <a:srgbClr val="FF0000"/>
                </a:solidFill>
              </a:rPr>
              <a:t>future events</a:t>
            </a:r>
            <a:endParaRPr lang="en-US" sz="2600" b="1" dirty="0"/>
          </a:p>
          <a:p>
            <a:pPr marL="0" indent="0" algn="ctr">
              <a:buNone/>
            </a:pPr>
            <a:endParaRPr lang="hr-HR" sz="2600" b="1" dirty="0"/>
          </a:p>
          <a:p>
            <a:pPr marL="0" indent="0" algn="ctr">
              <a:buNone/>
            </a:pPr>
            <a:r>
              <a:rPr lang="en-US" sz="2600" b="1" dirty="0">
                <a:highlight>
                  <a:srgbClr val="FFFF00"/>
                </a:highlight>
              </a:rPr>
              <a:t>If I don’t leave now, I’</a:t>
            </a:r>
            <a:r>
              <a:rPr lang="en-US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ll be </a:t>
            </a:r>
            <a:r>
              <a:rPr lang="en-US" sz="2600" b="1" dirty="0">
                <a:highlight>
                  <a:srgbClr val="FFFF00"/>
                </a:highlight>
              </a:rPr>
              <a:t>late.</a:t>
            </a:r>
          </a:p>
        </p:txBody>
      </p:sp>
    </p:spTree>
    <p:extLst>
      <p:ext uri="{BB962C8B-B14F-4D97-AF65-F5344CB8AC3E}">
        <p14:creationId xmlns:p14="http://schemas.microsoft.com/office/powerpoint/2010/main" val="24848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39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100.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E1A4-5B06-38A4-FAAE-6409FB6E5227}"/>
              </a:ext>
            </a:extLst>
          </p:cNvPr>
          <p:cNvSpPr txBox="1"/>
          <p:nvPr/>
        </p:nvSpPr>
        <p:spPr>
          <a:xfrm>
            <a:off x="5999123" y="810997"/>
            <a:ext cx="59313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Emma’s father works too hard, and he has some health problems. He promises his doctor to take more care of his health. </a:t>
            </a:r>
            <a:endParaRPr lang="hr-HR" sz="2800" dirty="0"/>
          </a:p>
          <a:p>
            <a:r>
              <a:rPr lang="en-US" sz="2800" dirty="0"/>
              <a:t>Write </a:t>
            </a:r>
            <a:r>
              <a:rPr lang="en-US" sz="2800" b="1" dirty="0"/>
              <a:t>WILL </a:t>
            </a:r>
            <a:r>
              <a:rPr lang="en-US" sz="2800" dirty="0"/>
              <a:t>or </a:t>
            </a:r>
            <a:r>
              <a:rPr lang="en-US" sz="2800" b="1" dirty="0"/>
              <a:t>WON’T</a:t>
            </a:r>
            <a:r>
              <a:rPr lang="en-US" sz="2800" dirty="0"/>
              <a:t> in Task B.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2BD0E3-7E3C-7BAD-E913-7F3714EED190}"/>
              </a:ext>
            </a:extLst>
          </p:cNvPr>
          <p:cNvSpPr txBox="1"/>
          <p:nvPr/>
        </p:nvSpPr>
        <p:spPr>
          <a:xfrm>
            <a:off x="6110473" y="3686766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B9300B-C72B-79F0-11C1-CB6182675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597" y="4707446"/>
            <a:ext cx="5864110" cy="1333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 at what the doctor has told him. Match the two parts in Task 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C3571-0D8B-304F-B59D-1A78F666D3EF}"/>
              </a:ext>
            </a:extLst>
          </p:cNvPr>
          <p:cNvSpPr txBox="1"/>
          <p:nvPr/>
        </p:nvSpPr>
        <p:spPr>
          <a:xfrm>
            <a:off x="6095597" y="5640767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F659F-D1CE-8D63-2845-ABDA5F693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" b="3902"/>
          <a:stretch/>
        </p:blipFill>
        <p:spPr>
          <a:xfrm>
            <a:off x="838200" y="1145219"/>
            <a:ext cx="4233463" cy="5566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0A3E07-F5DD-668E-F473-22FE63FCB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1" y="1934382"/>
            <a:ext cx="5683530" cy="39679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CD71B5-1295-0C34-ED80-D1AE9894E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8" y="2470782"/>
            <a:ext cx="1247299" cy="33932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D90976-8063-FB98-8651-200D7754E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" y="2951782"/>
            <a:ext cx="5864110" cy="18246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17DA63-E9DB-23F8-6CAC-43E370A709B9}"/>
              </a:ext>
            </a:extLst>
          </p:cNvPr>
          <p:cNvSpPr txBox="1"/>
          <p:nvPr/>
        </p:nvSpPr>
        <p:spPr>
          <a:xfrm>
            <a:off x="3249431" y="3223774"/>
            <a:ext cx="23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5541F4-3F9E-9211-D022-35CE46F8F0FA}"/>
              </a:ext>
            </a:extLst>
          </p:cNvPr>
          <p:cNvSpPr txBox="1"/>
          <p:nvPr/>
        </p:nvSpPr>
        <p:spPr>
          <a:xfrm>
            <a:off x="3239284" y="3525030"/>
            <a:ext cx="23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5D1208-6D09-7A2E-4784-D3E89B5FCD0D}"/>
              </a:ext>
            </a:extLst>
          </p:cNvPr>
          <p:cNvSpPr txBox="1"/>
          <p:nvPr/>
        </p:nvSpPr>
        <p:spPr>
          <a:xfrm>
            <a:off x="3240122" y="3840654"/>
            <a:ext cx="23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2B0F9-41C2-4CB5-24B6-92F350AC88AA}"/>
              </a:ext>
            </a:extLst>
          </p:cNvPr>
          <p:cNvSpPr txBox="1"/>
          <p:nvPr/>
        </p:nvSpPr>
        <p:spPr>
          <a:xfrm>
            <a:off x="3239284" y="4174646"/>
            <a:ext cx="23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53BAA6-73D0-B3D7-F96A-E98ADE3A402A}"/>
              </a:ext>
            </a:extLst>
          </p:cNvPr>
          <p:cNvSpPr txBox="1"/>
          <p:nvPr/>
        </p:nvSpPr>
        <p:spPr>
          <a:xfrm>
            <a:off x="3249431" y="4468308"/>
            <a:ext cx="23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47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DF9840-6742-455C-6AD9-A7D640946A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935984" cy="68705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1D1DD-5A32-F685-51D7-6984A4539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3007" y="153569"/>
            <a:ext cx="6381148" cy="3059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Emma’s doing her homework on TEENAGERS AND HEALTH. </a:t>
            </a:r>
            <a:endParaRPr lang="hr-HR" sz="2600" dirty="0"/>
          </a:p>
          <a:p>
            <a:pPr marL="0" indent="0">
              <a:buNone/>
            </a:pPr>
            <a:r>
              <a:rPr lang="en-US" sz="2600" dirty="0"/>
              <a:t>Look at the things teenagers often do.</a:t>
            </a:r>
            <a:endParaRPr lang="hr-HR" sz="2600" dirty="0"/>
          </a:p>
          <a:p>
            <a:pPr marL="0" indent="0">
              <a:buNone/>
            </a:pPr>
            <a:r>
              <a:rPr lang="en-US" sz="2600" dirty="0"/>
              <a:t> Which of them are not healthy? </a:t>
            </a:r>
            <a:endParaRPr lang="hr-HR" sz="2600" dirty="0"/>
          </a:p>
          <a:p>
            <a:pPr marL="0" indent="0">
              <a:buNone/>
            </a:pPr>
            <a:r>
              <a:rPr lang="en-US" sz="2600" dirty="0"/>
              <a:t>Discuss them in class. </a:t>
            </a:r>
            <a:endParaRPr lang="hr-HR" sz="2600" dirty="0"/>
          </a:p>
          <a:p>
            <a:pPr marL="0" indent="0">
              <a:buNone/>
            </a:pPr>
            <a:r>
              <a:rPr lang="en-US" sz="2600" dirty="0"/>
              <a:t>Write </a:t>
            </a:r>
            <a:r>
              <a:rPr lang="en-US" sz="2600" b="1" dirty="0">
                <a:solidFill>
                  <a:srgbClr val="7030A0"/>
                </a:solidFill>
              </a:rPr>
              <a:t>H</a:t>
            </a:r>
            <a:r>
              <a:rPr lang="en-US" sz="2600" b="1" dirty="0"/>
              <a:t> </a:t>
            </a:r>
            <a:r>
              <a:rPr lang="en-US" sz="2600" dirty="0"/>
              <a:t>for healthy and </a:t>
            </a:r>
            <a:r>
              <a:rPr lang="en-US" sz="2600" b="1" dirty="0">
                <a:solidFill>
                  <a:srgbClr val="7030A0"/>
                </a:solidFill>
              </a:rPr>
              <a:t>U</a:t>
            </a:r>
            <a:r>
              <a:rPr lang="en-US" sz="2600" dirty="0"/>
              <a:t> for unhealthy.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7FE0A-6F98-EBAA-EF71-D8271C379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1" y="712234"/>
            <a:ext cx="3490262" cy="54335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54CF6F1-ACE1-F485-1F79-52196B587F0B}"/>
              </a:ext>
            </a:extLst>
          </p:cNvPr>
          <p:cNvSpPr txBox="1">
            <a:spLocks/>
          </p:cNvSpPr>
          <p:nvPr/>
        </p:nvSpPr>
        <p:spPr>
          <a:xfrm>
            <a:off x="5658845" y="3298804"/>
            <a:ext cx="5999086" cy="63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sz="2600" b="1" dirty="0" err="1"/>
              <a:t>Check</a:t>
            </a:r>
            <a:r>
              <a:rPr lang="hr-HR" sz="2600" b="1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93C66A-F8D1-95CB-2E74-5B5D91D96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5" y="1556282"/>
            <a:ext cx="3375953" cy="4526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A7DF42-0E6F-95EB-F773-149482A35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8" y="2693306"/>
            <a:ext cx="4766015" cy="14713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837D7F7-8114-9FAD-5A1F-22DB86748D53}"/>
              </a:ext>
            </a:extLst>
          </p:cNvPr>
          <p:cNvSpPr txBox="1">
            <a:spLocks/>
          </p:cNvSpPr>
          <p:nvPr/>
        </p:nvSpPr>
        <p:spPr>
          <a:xfrm>
            <a:off x="5603705" y="3937996"/>
            <a:ext cx="6310450" cy="17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Emma has decided to write a list of promises someone should make in order to feel better. </a:t>
            </a:r>
            <a:endParaRPr lang="hr-HR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Look at Task C and finish the sentences.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7CDC912-A5E8-BF23-E12F-CB16A626FF4E}"/>
              </a:ext>
            </a:extLst>
          </p:cNvPr>
          <p:cNvSpPr txBox="1">
            <a:spLocks/>
          </p:cNvSpPr>
          <p:nvPr/>
        </p:nvSpPr>
        <p:spPr>
          <a:xfrm>
            <a:off x="5658845" y="5443762"/>
            <a:ext cx="5999086" cy="63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sz="2600" b="1" dirty="0" err="1"/>
              <a:t>Check</a:t>
            </a:r>
            <a:r>
              <a:rPr lang="hr-HR" sz="2600" b="1" dirty="0"/>
              <a:t> </a:t>
            </a:r>
            <a:r>
              <a:rPr lang="hr-HR" sz="2600" b="1" dirty="0" err="1"/>
              <a:t>sentences</a:t>
            </a:r>
            <a:r>
              <a:rPr lang="hr-HR" sz="2600" b="1" dirty="0"/>
              <a:t> </a:t>
            </a:r>
            <a:r>
              <a:rPr lang="hr-HR" sz="2600" b="1" dirty="0" err="1"/>
              <a:t>in</a:t>
            </a:r>
            <a:r>
              <a:rPr lang="hr-HR" sz="2600" b="1" dirty="0"/>
              <a:t> </a:t>
            </a:r>
            <a:r>
              <a:rPr lang="hr-HR" sz="2600" b="1" dirty="0" err="1"/>
              <a:t>class</a:t>
            </a:r>
            <a:r>
              <a:rPr lang="hr-HR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5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DF9840-6742-455C-6AD9-A7D640946A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935984" cy="68705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1D1DD-5A32-F685-51D7-6984A4539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5457" y="138436"/>
            <a:ext cx="6596543" cy="392710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EVERDAY LANGUAGE</a:t>
            </a:r>
          </a:p>
          <a:p>
            <a:pPr marL="0" indent="0">
              <a:buNone/>
            </a:pPr>
            <a:r>
              <a:rPr lang="en-US" b="1" dirty="0"/>
              <a:t>We use following expressions when we go shopping for clothes:</a:t>
            </a:r>
          </a:p>
          <a:p>
            <a:pPr marL="0" indent="0">
              <a:buNone/>
            </a:pPr>
            <a:r>
              <a:rPr lang="en-US" dirty="0"/>
              <a:t>Can I try </a:t>
            </a:r>
            <a:r>
              <a:rPr lang="en-US" dirty="0">
                <a:solidFill>
                  <a:srgbClr val="FF0000"/>
                </a:solidFill>
              </a:rPr>
              <a:t>it</a:t>
            </a:r>
            <a:r>
              <a:rPr lang="en-US" dirty="0"/>
              <a:t> on? Can I try </a:t>
            </a:r>
            <a:r>
              <a:rPr lang="en-US" dirty="0">
                <a:solidFill>
                  <a:srgbClr val="FF0000"/>
                </a:solidFill>
              </a:rPr>
              <a:t>them</a:t>
            </a:r>
            <a:r>
              <a:rPr lang="en-US" dirty="0"/>
              <a:t> on?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It</a:t>
            </a:r>
            <a:r>
              <a:rPr lang="en-US" dirty="0"/>
              <a:t> doesn’t fit. / </a:t>
            </a:r>
            <a:r>
              <a:rPr lang="en-US" dirty="0">
                <a:solidFill>
                  <a:srgbClr val="FF0000"/>
                </a:solidFill>
              </a:rPr>
              <a:t>They</a:t>
            </a:r>
            <a:r>
              <a:rPr lang="en-US" dirty="0"/>
              <a:t> don’t fit.</a:t>
            </a:r>
          </a:p>
          <a:p>
            <a:pPr marL="0" indent="0">
              <a:buNone/>
            </a:pPr>
            <a:r>
              <a:rPr lang="en-US" dirty="0"/>
              <a:t>Have you got </a:t>
            </a:r>
            <a:r>
              <a:rPr lang="en-US" dirty="0">
                <a:solidFill>
                  <a:srgbClr val="FF0000"/>
                </a:solidFill>
              </a:rPr>
              <a:t>it / them</a:t>
            </a:r>
            <a:r>
              <a:rPr lang="en-US" dirty="0"/>
              <a:t> in a bigger/smaller size?</a:t>
            </a:r>
          </a:p>
          <a:p>
            <a:pPr marL="0" indent="0">
              <a:buNone/>
            </a:pPr>
            <a:r>
              <a:rPr lang="en-US" dirty="0"/>
              <a:t>Have you got </a:t>
            </a:r>
            <a:r>
              <a:rPr lang="en-US" dirty="0">
                <a:solidFill>
                  <a:srgbClr val="FF0000"/>
                </a:solidFill>
              </a:rPr>
              <a:t>it / them </a:t>
            </a:r>
            <a:r>
              <a:rPr lang="en-US" dirty="0"/>
              <a:t>in any other </a:t>
            </a:r>
            <a:r>
              <a:rPr lang="en-US" dirty="0" err="1"/>
              <a:t>colour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How much is </a:t>
            </a:r>
            <a:r>
              <a:rPr lang="en-US" dirty="0">
                <a:solidFill>
                  <a:srgbClr val="FF0000"/>
                </a:solidFill>
              </a:rPr>
              <a:t>it</a:t>
            </a:r>
            <a:r>
              <a:rPr lang="en-US" dirty="0"/>
              <a:t>? How much are </a:t>
            </a:r>
            <a:r>
              <a:rPr lang="en-US" dirty="0">
                <a:solidFill>
                  <a:srgbClr val="FF0000"/>
                </a:solidFill>
              </a:rPr>
              <a:t>they</a:t>
            </a:r>
            <a:r>
              <a:rPr lang="en-US" dirty="0"/>
              <a:t>? </a:t>
            </a:r>
          </a:p>
          <a:p>
            <a:pPr marL="0" indent="0">
              <a:buNone/>
            </a:pPr>
            <a:r>
              <a:rPr lang="en-US" dirty="0"/>
              <a:t>I’ll take </a:t>
            </a:r>
            <a:r>
              <a:rPr lang="en-US" dirty="0">
                <a:solidFill>
                  <a:srgbClr val="FF0000"/>
                </a:solidFill>
              </a:rPr>
              <a:t>it</a:t>
            </a:r>
            <a:r>
              <a:rPr lang="en-US" dirty="0"/>
              <a:t>. I’ll take </a:t>
            </a:r>
            <a:r>
              <a:rPr lang="en-US" dirty="0">
                <a:solidFill>
                  <a:srgbClr val="FF0000"/>
                </a:solidFill>
              </a:rPr>
              <a:t>them</a:t>
            </a:r>
            <a:r>
              <a:rPr lang="en-U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19BAC1-BDC0-905D-6272-DCFED4568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1" r="12810" b="2168"/>
          <a:stretch/>
        </p:blipFill>
        <p:spPr>
          <a:xfrm>
            <a:off x="91737" y="2346875"/>
            <a:ext cx="5271690" cy="21642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7B97CC1-7E64-CDF9-37EB-BBA9BA67BF27}"/>
              </a:ext>
            </a:extLst>
          </p:cNvPr>
          <p:cNvSpPr txBox="1">
            <a:spLocks/>
          </p:cNvSpPr>
          <p:nvPr/>
        </p:nvSpPr>
        <p:spPr>
          <a:xfrm>
            <a:off x="5745909" y="4315730"/>
            <a:ext cx="6063286" cy="2164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We use IT with countable nouns and THEY with uncountable nouns.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example: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 like these </a:t>
            </a:r>
            <a:r>
              <a:rPr lang="en-US" dirty="0">
                <a:solidFill>
                  <a:srgbClr val="FF0000"/>
                </a:solidFill>
              </a:rPr>
              <a:t>jeans</a:t>
            </a:r>
            <a:r>
              <a:rPr lang="en-US" dirty="0"/>
              <a:t> (U). Can I try </a:t>
            </a:r>
            <a:r>
              <a:rPr lang="en-US" dirty="0">
                <a:solidFill>
                  <a:srgbClr val="FF0000"/>
                </a:solidFill>
              </a:rPr>
              <a:t>them</a:t>
            </a:r>
            <a:r>
              <a:rPr lang="en-US" dirty="0"/>
              <a:t> on?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 like this </a:t>
            </a:r>
            <a:r>
              <a:rPr lang="en-US" dirty="0">
                <a:solidFill>
                  <a:srgbClr val="FF0000"/>
                </a:solidFill>
              </a:rPr>
              <a:t>skirt</a:t>
            </a:r>
            <a:r>
              <a:rPr lang="en-US" dirty="0"/>
              <a:t> (C). Can I try </a:t>
            </a:r>
            <a:r>
              <a:rPr lang="en-US" dirty="0">
                <a:solidFill>
                  <a:srgbClr val="FF0000"/>
                </a:solidFill>
              </a:rPr>
              <a:t>it</a:t>
            </a:r>
            <a:r>
              <a:rPr lang="en-US" dirty="0"/>
              <a:t> on?</a:t>
            </a:r>
          </a:p>
        </p:txBody>
      </p:sp>
    </p:spTree>
    <p:extLst>
      <p:ext uri="{BB962C8B-B14F-4D97-AF65-F5344CB8AC3E}">
        <p14:creationId xmlns:p14="http://schemas.microsoft.com/office/powerpoint/2010/main" val="1489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62" y="-38762"/>
            <a:ext cx="10515600" cy="1325563"/>
          </a:xfrm>
        </p:spPr>
        <p:txBody>
          <a:bodyPr/>
          <a:lstStyle/>
          <a:p>
            <a:r>
              <a:rPr lang="hr-HR" sz="2800" dirty="0" err="1"/>
              <a:t>Workbook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 101</a:t>
            </a:r>
            <a:r>
              <a:rPr lang="hr-HR" i="1" dirty="0"/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E1A4-5B06-38A4-FAAE-6409FB6E5227}"/>
              </a:ext>
            </a:extLst>
          </p:cNvPr>
          <p:cNvSpPr txBox="1"/>
          <p:nvPr/>
        </p:nvSpPr>
        <p:spPr>
          <a:xfrm>
            <a:off x="5929732" y="1184830"/>
            <a:ext cx="62622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What will you do or say? How will you feel? </a:t>
            </a:r>
          </a:p>
          <a:p>
            <a:r>
              <a:rPr lang="en-US" sz="2600" dirty="0"/>
              <a:t>Finish the sentences in Task 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C3571-0D8B-304F-B59D-1A78F666D3EF}"/>
              </a:ext>
            </a:extLst>
          </p:cNvPr>
          <p:cNvSpPr txBox="1"/>
          <p:nvPr/>
        </p:nvSpPr>
        <p:spPr>
          <a:xfrm>
            <a:off x="5929732" y="3616823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F659F-D1CE-8D63-2845-ABDA5F693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2" b="3832"/>
          <a:stretch/>
        </p:blipFill>
        <p:spPr>
          <a:xfrm>
            <a:off x="838200" y="1095199"/>
            <a:ext cx="4233463" cy="556646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61D5868-5DF6-372D-0059-C9A82E578CF1}"/>
              </a:ext>
            </a:extLst>
          </p:cNvPr>
          <p:cNvSpPr txBox="1"/>
          <p:nvPr/>
        </p:nvSpPr>
        <p:spPr>
          <a:xfrm>
            <a:off x="5929732" y="2510393"/>
            <a:ext cx="5812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Fill in the sentences in Task E with the right word from the box.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69D41-9803-8D81-ECF4-E4239F5F6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" y="2291961"/>
            <a:ext cx="5712836" cy="27693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91D45A-60F8-660B-49C2-441ECB059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0" y="1308590"/>
            <a:ext cx="4697033" cy="51396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EBF9E3-F684-9714-812E-3B8618ADBC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7" y="2735018"/>
            <a:ext cx="4455865" cy="36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670</Words>
  <Application>Microsoft Office PowerPoint</Application>
  <PresentationFormat>Widescreen</PresentationFormat>
  <Paragraphs>105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Lesson 19 Getting ready for a trip</vt:lpstr>
      <vt:lpstr>Do you travel often? How often would you like to travel?</vt:lpstr>
      <vt:lpstr>PowerPoint Presentation</vt:lpstr>
      <vt:lpstr>PowerPoint Presentation</vt:lpstr>
      <vt:lpstr>PowerPoint Presentation</vt:lpstr>
      <vt:lpstr>Workbook page 100.</vt:lpstr>
      <vt:lpstr>PowerPoint Presentation</vt:lpstr>
      <vt:lpstr>PowerPoint Presentation</vt:lpstr>
      <vt:lpstr>Workbook page 101.</vt:lpstr>
      <vt:lpstr>PowerPoint Presentation</vt:lpstr>
      <vt:lpstr>Workbook page 99.</vt:lpstr>
      <vt:lpstr>Workbook page 99.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19 – Getting ready for a trip</dc:title>
  <dc:creator>Josipa</dc:creator>
  <cp:lastModifiedBy>Sanja Ivoš</cp:lastModifiedBy>
  <cp:revision>41</cp:revision>
  <dcterms:created xsi:type="dcterms:W3CDTF">2022-08-09T09:53:00Z</dcterms:created>
  <dcterms:modified xsi:type="dcterms:W3CDTF">2022-12-06T13:12:51Z</dcterms:modified>
</cp:coreProperties>
</file>